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8" r:id="rId2"/>
    <p:sldId id="259" r:id="rId3"/>
    <p:sldId id="731" r:id="rId4"/>
    <p:sldId id="819" r:id="rId5"/>
    <p:sldId id="822" r:id="rId6"/>
    <p:sldId id="826" r:id="rId7"/>
    <p:sldId id="827" r:id="rId8"/>
    <p:sldId id="830" r:id="rId9"/>
    <p:sldId id="831" r:id="rId10"/>
    <p:sldId id="832" r:id="rId11"/>
    <p:sldId id="833" r:id="rId12"/>
    <p:sldId id="834" r:id="rId13"/>
    <p:sldId id="835" r:id="rId14"/>
    <p:sldId id="836" r:id="rId15"/>
    <p:sldId id="837" r:id="rId16"/>
    <p:sldId id="838" r:id="rId17"/>
    <p:sldId id="839" r:id="rId18"/>
    <p:sldId id="840" r:id="rId19"/>
    <p:sldId id="841" r:id="rId20"/>
    <p:sldId id="842" r:id="rId21"/>
    <p:sldId id="843" r:id="rId22"/>
    <p:sldId id="844" r:id="rId23"/>
    <p:sldId id="845" r:id="rId24"/>
    <p:sldId id="846" r:id="rId25"/>
    <p:sldId id="854" r:id="rId26"/>
    <p:sldId id="855" r:id="rId27"/>
    <p:sldId id="847" r:id="rId28"/>
    <p:sldId id="856" r:id="rId29"/>
    <p:sldId id="848" r:id="rId30"/>
    <p:sldId id="857" r:id="rId31"/>
    <p:sldId id="858" r:id="rId32"/>
    <p:sldId id="859" r:id="rId33"/>
    <p:sldId id="849" r:id="rId34"/>
    <p:sldId id="860" r:id="rId35"/>
    <p:sldId id="861" r:id="rId36"/>
    <p:sldId id="850" r:id="rId37"/>
    <p:sldId id="862" r:id="rId38"/>
    <p:sldId id="851" r:id="rId39"/>
    <p:sldId id="283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07">
          <p15:clr>
            <a:srgbClr val="A4A3A4"/>
          </p15:clr>
        </p15:guide>
        <p15:guide id="2" pos="189">
          <p15:clr>
            <a:srgbClr val="A4A3A4"/>
          </p15:clr>
        </p15:guide>
        <p15:guide id="3" pos="2688">
          <p15:clr>
            <a:srgbClr val="A4A3A4"/>
          </p15:clr>
        </p15:guide>
        <p15:guide id="4" pos="7446">
          <p15:clr>
            <a:srgbClr val="A4A3A4"/>
          </p15:clr>
        </p15:guide>
        <p15:guide id="5" orient="horz" pos="3929">
          <p15:clr>
            <a:srgbClr val="A4A3A4"/>
          </p15:clr>
        </p15:guide>
        <p15:guide id="6" orient="horz" pos="2548">
          <p15:clr>
            <a:srgbClr val="A4A3A4"/>
          </p15:clr>
        </p15:guide>
        <p15:guide id="7" orient="horz" pos="4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8F8F8"/>
    <a:srgbClr val="2E75B6"/>
    <a:srgbClr val="EBAC07"/>
    <a:srgbClr val="A2B932"/>
    <a:srgbClr val="8497B0"/>
    <a:srgbClr val="BF9000"/>
    <a:srgbClr val="2A9A3A"/>
    <a:srgbClr val="2F5597"/>
    <a:srgbClr val="036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8" autoAdjust="0"/>
    <p:restoredTop sz="94684" autoAdjust="0"/>
  </p:normalViewPr>
  <p:slideViewPr>
    <p:cSldViewPr snapToGrid="0" showGuides="1">
      <p:cViewPr>
        <p:scale>
          <a:sx n="63" d="100"/>
          <a:sy n="63" d="100"/>
        </p:scale>
        <p:origin x="656" y="1544"/>
      </p:cViewPr>
      <p:guideLst>
        <p:guide pos="3907"/>
        <p:guide pos="189"/>
        <p:guide pos="2688"/>
        <p:guide pos="7446"/>
        <p:guide orient="horz" pos="3929"/>
        <p:guide orient="horz" pos="2548"/>
        <p:guide orient="horz" pos="436"/>
      </p:guideLst>
    </p:cSldViewPr>
  </p:slideViewPr>
  <p:outlineViewPr>
    <p:cViewPr>
      <p:scale>
        <a:sx n="33" d="100"/>
        <a:sy n="33" d="100"/>
      </p:scale>
      <p:origin x="0" y="2465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111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8B746-3CD4-4AC0-AD25-71A25EF76EA8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3D535-AB13-49B2-8DB6-9DBD7D277F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61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3D535-AB13-49B2-8DB6-9DBD7D277F7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57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3D535-AB13-49B2-8DB6-9DBD7D277F7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553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3D535-AB13-49B2-8DB6-9DBD7D277F7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410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F189-F266-444D-A381-573CA300B9A8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630-C091-46B6-A379-DDF72F9DEC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F189-F266-444D-A381-573CA300B9A8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630-C091-46B6-A379-DDF72F9DEC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F189-F266-444D-A381-573CA300B9A8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630-C091-46B6-A379-DDF72F9DEC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8879" y="0"/>
            <a:ext cx="12200879" cy="1069145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496457" y="97656"/>
            <a:ext cx="9695543" cy="3574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6513463"/>
            <a:ext cx="12192000" cy="198277"/>
          </a:xfrm>
          <a:prstGeom prst="rect">
            <a:avLst/>
          </a:prstGeom>
          <a:solidFill>
            <a:srgbClr val="34B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553189"/>
            <a:ext cx="12192000" cy="309250"/>
          </a:xfrm>
          <a:prstGeom prst="rect">
            <a:avLst/>
          </a:prstGeom>
          <a:solidFill>
            <a:srgbClr val="036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8879" y="93874"/>
            <a:ext cx="1100831" cy="31959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73025" y="82550"/>
            <a:ext cx="2930455" cy="646331"/>
            <a:chOff x="73025" y="69850"/>
            <a:chExt cx="2930455" cy="646331"/>
          </a:xfrm>
        </p:grpSpPr>
        <p:sp>
          <p:nvSpPr>
            <p:cNvPr id="14" name="文本框 9"/>
            <p:cNvSpPr txBox="1"/>
            <p:nvPr/>
          </p:nvSpPr>
          <p:spPr>
            <a:xfrm>
              <a:off x="73025" y="73025"/>
              <a:ext cx="101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项目六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0"/>
            <p:cNvSpPr txBox="1"/>
            <p:nvPr/>
          </p:nvSpPr>
          <p:spPr>
            <a:xfrm>
              <a:off x="642266" y="69850"/>
              <a:ext cx="23612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排版文档</a:t>
              </a:r>
            </a:p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6" name="Picture 33" descr="封面标16开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215" y="6574244"/>
            <a:ext cx="1300852" cy="271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内容占位符 2"/>
          <p:cNvSpPr>
            <a:spLocks noGrp="1"/>
          </p:cNvSpPr>
          <p:nvPr userDrawn="1">
            <p:ph idx="1" hasCustomPrompt="1"/>
          </p:nvPr>
        </p:nvSpPr>
        <p:spPr>
          <a:xfrm>
            <a:off x="541536" y="1674054"/>
            <a:ext cx="11134649" cy="4186995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SzPct val="99000"/>
              <a:buFont typeface="Wingdings" panose="05000000000000000000" pitchFamily="2" charset="2"/>
              <a:buChar char="n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  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8" name="标题 1"/>
          <p:cNvSpPr>
            <a:spLocks noGrp="1"/>
          </p:cNvSpPr>
          <p:nvPr userDrawn="1">
            <p:ph type="title"/>
          </p:nvPr>
        </p:nvSpPr>
        <p:spPr>
          <a:xfrm>
            <a:off x="655844" y="545558"/>
            <a:ext cx="9965184" cy="45280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1" name="副标题 2"/>
          <p:cNvSpPr>
            <a:spLocks noGrp="1"/>
          </p:cNvSpPr>
          <p:nvPr userDrawn="1">
            <p:ph type="subTitle" idx="10" hasCustomPrompt="1"/>
          </p:nvPr>
        </p:nvSpPr>
        <p:spPr>
          <a:xfrm>
            <a:off x="640012" y="1210532"/>
            <a:ext cx="9144000" cy="393187"/>
          </a:xfrm>
        </p:spPr>
        <p:txBody>
          <a:bodyPr>
            <a:noAutofit/>
          </a:bodyPr>
          <a:lstStyle>
            <a:lvl1pPr marL="0" indent="0" algn="l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-182880" y="1069145"/>
            <a:ext cx="12576517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7">
            <a:extLst>
              <a:ext uri="{FF2B5EF4-FFF2-40B4-BE49-F238E27FC236}">
                <a16:creationId xmlns="" xmlns:a16="http://schemas.microsoft.com/office/drawing/2014/main" id="{475F45AC-BAFA-4EC9-A76D-6B489ABEE294}"/>
              </a:ext>
            </a:extLst>
          </p:cNvPr>
          <p:cNvSpPr txBox="1"/>
          <p:nvPr userDrawn="1"/>
        </p:nvSpPr>
        <p:spPr>
          <a:xfrm>
            <a:off x="239697" y="6528367"/>
            <a:ext cx="6240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+mn-ea"/>
              </a:rPr>
              <a:t>大学计算机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基础（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Windows 10+Office 2016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）（微课版 第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版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+mn-ea"/>
              </a:rPr>
              <a:t>）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F189-F266-444D-A381-573CA300B9A8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630-C091-46B6-A379-DDF72F9DEC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-8879" y="0"/>
            <a:ext cx="12200879" cy="1069145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0" y="6513463"/>
            <a:ext cx="12192000" cy="348976"/>
            <a:chOff x="0" y="6513463"/>
            <a:chExt cx="12192000" cy="348976"/>
          </a:xfrm>
        </p:grpSpPr>
        <p:sp>
          <p:nvSpPr>
            <p:cNvPr id="21" name="矩形 20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73025" y="85725"/>
            <a:ext cx="101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项目三</a:t>
            </a:r>
          </a:p>
        </p:txBody>
      </p:sp>
      <p:pic>
        <p:nvPicPr>
          <p:cNvPr id="28" name="Picture 33" descr="封面标16开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215" y="6574244"/>
            <a:ext cx="1300852" cy="271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内容占位符 2"/>
          <p:cNvSpPr>
            <a:spLocks noGrp="1"/>
          </p:cNvSpPr>
          <p:nvPr>
            <p:ph idx="1" hasCustomPrompt="1"/>
          </p:nvPr>
        </p:nvSpPr>
        <p:spPr>
          <a:xfrm>
            <a:off x="541536" y="1702190"/>
            <a:ext cx="5198082" cy="4158859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SzPct val="99000"/>
              <a:buFont typeface="Wingdings" panose="05000000000000000000" pitchFamily="2" charset="2"/>
              <a:buChar char="n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  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0" name="内容占位符 2"/>
          <p:cNvSpPr>
            <a:spLocks noGrp="1"/>
          </p:cNvSpPr>
          <p:nvPr>
            <p:ph idx="10" hasCustomPrompt="1"/>
          </p:nvPr>
        </p:nvSpPr>
        <p:spPr>
          <a:xfrm>
            <a:off x="6302326" y="1716258"/>
            <a:ext cx="5311263" cy="4144792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SzPct val="99000"/>
              <a:buFont typeface="Wingdings" panose="05000000000000000000" pitchFamily="2" charset="2"/>
              <a:buChar char="n"/>
              <a:defRPr lang="zh-CN" altLang="en-US" sz="2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  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3" name="副标题 2"/>
          <p:cNvSpPr>
            <a:spLocks noGrp="1"/>
          </p:cNvSpPr>
          <p:nvPr>
            <p:ph type="subTitle" idx="11" hasCustomPrompt="1"/>
          </p:nvPr>
        </p:nvSpPr>
        <p:spPr>
          <a:xfrm>
            <a:off x="640012" y="1210532"/>
            <a:ext cx="9144000" cy="393187"/>
          </a:xfrm>
        </p:spPr>
        <p:txBody>
          <a:bodyPr>
            <a:noAutofit/>
          </a:bodyPr>
          <a:lstStyle>
            <a:lvl1pPr marL="0" indent="0" algn="l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655844" y="545558"/>
            <a:ext cx="9965184" cy="45280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-182880" y="1069145"/>
            <a:ext cx="12576517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 userDrawn="1"/>
        </p:nvSpPr>
        <p:spPr>
          <a:xfrm>
            <a:off x="2496457" y="97656"/>
            <a:ext cx="9695543" cy="3574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-8879" y="93874"/>
            <a:ext cx="1100831" cy="31959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73025" y="82550"/>
            <a:ext cx="2930455" cy="646331"/>
            <a:chOff x="73025" y="69850"/>
            <a:chExt cx="2930455" cy="646331"/>
          </a:xfrm>
        </p:grpSpPr>
        <p:sp>
          <p:nvSpPr>
            <p:cNvPr id="34" name="文本框 9"/>
            <p:cNvSpPr txBox="1"/>
            <p:nvPr/>
          </p:nvSpPr>
          <p:spPr>
            <a:xfrm>
              <a:off x="73025" y="73025"/>
              <a:ext cx="101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项目六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10"/>
            <p:cNvSpPr txBox="1"/>
            <p:nvPr/>
          </p:nvSpPr>
          <p:spPr>
            <a:xfrm>
              <a:off x="642266" y="69850"/>
              <a:ext cx="23612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排版文档</a:t>
              </a:r>
            </a:p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7">
            <a:extLst>
              <a:ext uri="{FF2B5EF4-FFF2-40B4-BE49-F238E27FC236}">
                <a16:creationId xmlns="" xmlns:a16="http://schemas.microsoft.com/office/drawing/2014/main" id="{542E02EB-A63A-4C22-9DF2-1623AE1E736A}"/>
              </a:ext>
            </a:extLst>
          </p:cNvPr>
          <p:cNvSpPr txBox="1"/>
          <p:nvPr userDrawn="1"/>
        </p:nvSpPr>
        <p:spPr>
          <a:xfrm>
            <a:off x="239697" y="6528367"/>
            <a:ext cx="6240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+mn-ea"/>
              </a:rPr>
              <a:t>大学计算机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基础（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Windows 10+Office 2016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）（微课版 第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版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+mn-ea"/>
              </a:rPr>
              <a:t>）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F189-F266-444D-A381-573CA300B9A8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630-C091-46B6-A379-DDF72F9DEC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F189-F266-444D-A381-573CA300B9A8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630-C091-46B6-A379-DDF72F9DEC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 userDrawn="1"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25" name="矩形 24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17"/>
            <p:cNvSpPr txBox="1"/>
            <p:nvPr userDrawn="1"/>
          </p:nvSpPr>
          <p:spPr>
            <a:xfrm>
              <a:off x="239697" y="6528367"/>
              <a:ext cx="62406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+mn-ea"/>
                </a:rPr>
                <a:t>大学计算机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Windows 10+Office 2016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）（微课版 第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2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版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+mn-ea"/>
                </a:rPr>
                <a:t>）</a:t>
              </a:r>
            </a:p>
          </p:txBody>
        </p:sp>
      </p:grpSp>
      <p:pic>
        <p:nvPicPr>
          <p:cNvPr id="29" name="Picture 33" descr="封面标16开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215" y="6574244"/>
            <a:ext cx="1300852" cy="271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 userDrawn="1"/>
        </p:nvSpPr>
        <p:spPr>
          <a:xfrm>
            <a:off x="3878036" y="97656"/>
            <a:ext cx="8313964" cy="3574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-8879" y="93874"/>
            <a:ext cx="1100831" cy="31959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73025" y="82550"/>
            <a:ext cx="4115253" cy="372507"/>
            <a:chOff x="73025" y="69850"/>
            <a:chExt cx="4115253" cy="372507"/>
          </a:xfrm>
        </p:grpSpPr>
        <p:sp>
          <p:nvSpPr>
            <p:cNvPr id="15" name="文本框 9"/>
            <p:cNvSpPr txBox="1"/>
            <p:nvPr/>
          </p:nvSpPr>
          <p:spPr>
            <a:xfrm>
              <a:off x="73025" y="73025"/>
              <a:ext cx="101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章</a:t>
              </a:r>
            </a:p>
          </p:txBody>
        </p:sp>
        <p:sp>
          <p:nvSpPr>
            <p:cNvPr id="16" name="文本框 10"/>
            <p:cNvSpPr txBox="1"/>
            <p:nvPr/>
          </p:nvSpPr>
          <p:spPr>
            <a:xfrm>
              <a:off x="714835" y="69850"/>
              <a:ext cx="3473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+mn-ea"/>
                </a:rPr>
                <a:t>文档编辑软件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+mn-ea"/>
                </a:rPr>
                <a:t>Word 2016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+mn-ea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F189-F266-444D-A381-573CA300B9A8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630-C091-46B6-A379-DDF72F9DEC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F189-F266-444D-A381-573CA300B9A8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630-C091-46B6-A379-DDF72F9DEC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FF189-F266-444D-A381-573CA300B9A8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69630-C091-46B6-A379-DDF72F9DEC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4" Type="http://schemas.openxmlformats.org/officeDocument/2006/relationships/tags" Target="../tags/tag6.xml"/><Relationship Id="rId5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7" Type="http://schemas.microsoft.com/office/2007/relationships/hdphoto" Target="../media/hdphoto1.wdp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Other_1"/>
          <p:cNvSpPr/>
          <p:nvPr>
            <p:custDataLst>
              <p:tags r:id="rId1"/>
            </p:custDataLst>
          </p:nvPr>
        </p:nvSpPr>
        <p:spPr>
          <a:xfrm>
            <a:off x="2019686" y="2537028"/>
            <a:ext cx="6980086" cy="1862725"/>
          </a:xfrm>
          <a:custGeom>
            <a:avLst/>
            <a:gdLst>
              <a:gd name="connsiteX0" fmla="*/ 0 w 3302000"/>
              <a:gd name="connsiteY0" fmla="*/ 304800 h 990600"/>
              <a:gd name="connsiteX1" fmla="*/ 397933 w 3302000"/>
              <a:gd name="connsiteY1" fmla="*/ 922867 h 990600"/>
              <a:gd name="connsiteX2" fmla="*/ 3090333 w 3302000"/>
              <a:gd name="connsiteY2" fmla="*/ 990600 h 990600"/>
              <a:gd name="connsiteX3" fmla="*/ 3302000 w 3302000"/>
              <a:gd name="connsiteY3" fmla="*/ 0 h 990600"/>
              <a:gd name="connsiteX4" fmla="*/ 0 w 3302000"/>
              <a:gd name="connsiteY4" fmla="*/ 3048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2000" h="990600">
                <a:moveTo>
                  <a:pt x="0" y="304800"/>
                </a:moveTo>
                <a:lnTo>
                  <a:pt x="397933" y="922867"/>
                </a:lnTo>
                <a:lnTo>
                  <a:pt x="3090333" y="990600"/>
                </a:lnTo>
                <a:lnTo>
                  <a:pt x="330200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MH_Other_2"/>
          <p:cNvSpPr/>
          <p:nvPr>
            <p:custDataLst>
              <p:tags r:id="rId2"/>
            </p:custDataLst>
          </p:nvPr>
        </p:nvSpPr>
        <p:spPr>
          <a:xfrm>
            <a:off x="3917042" y="2858798"/>
            <a:ext cx="6655164" cy="1540955"/>
          </a:xfrm>
          <a:custGeom>
            <a:avLst/>
            <a:gdLst>
              <a:gd name="connsiteX0" fmla="*/ 0 w 2836333"/>
              <a:gd name="connsiteY0" fmla="*/ 0 h 965200"/>
              <a:gd name="connsiteX1" fmla="*/ 245533 w 2836333"/>
              <a:gd name="connsiteY1" fmla="*/ 685800 h 965200"/>
              <a:gd name="connsiteX2" fmla="*/ 2658533 w 2836333"/>
              <a:gd name="connsiteY2" fmla="*/ 965200 h 965200"/>
              <a:gd name="connsiteX3" fmla="*/ 2836333 w 2836333"/>
              <a:gd name="connsiteY3" fmla="*/ 101600 h 965200"/>
              <a:gd name="connsiteX4" fmla="*/ 0 w 2836333"/>
              <a:gd name="connsiteY4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333" h="965200">
                <a:moveTo>
                  <a:pt x="0" y="0"/>
                </a:moveTo>
                <a:lnTo>
                  <a:pt x="245533" y="685800"/>
                </a:lnTo>
                <a:lnTo>
                  <a:pt x="2658533" y="965200"/>
                </a:lnTo>
                <a:lnTo>
                  <a:pt x="2836333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34B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159725" y="3100888"/>
            <a:ext cx="8273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</a:rPr>
              <a:t>  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第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</a:rPr>
              <a:t>3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单元   文字处理软件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</a:rPr>
              <a:t>Word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2010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686629" y="1041940"/>
            <a:ext cx="7304458" cy="1397712"/>
            <a:chOff x="3686629" y="1298779"/>
            <a:chExt cx="7304458" cy="1397712"/>
          </a:xfrm>
        </p:grpSpPr>
        <p:sp>
          <p:nvSpPr>
            <p:cNvPr id="11" name="文本框 10"/>
            <p:cNvSpPr txBox="1"/>
            <p:nvPr/>
          </p:nvSpPr>
          <p:spPr>
            <a:xfrm>
              <a:off x="4968418" y="2050160"/>
              <a:ext cx="60226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kern="2700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大学计算机与人工智能基础</a:t>
              </a:r>
              <a:endParaRPr lang="en-US" altLang="zh-CN" kern="2700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kern="27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kern="27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Office</a:t>
              </a:r>
              <a:r>
                <a:rPr lang="zh-CN" altLang="en-US" kern="27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kern="27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kern="27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kern="27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r>
                <a:rPr lang="zh-CN" altLang="en-US" kern="27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kern="2700" spc="-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895850" y="1646551"/>
              <a:ext cx="29854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b="1" dirty="0">
                  <a:solidFill>
                    <a:srgbClr val="036E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COMPUTER</a:t>
              </a:r>
            </a:p>
          </p:txBody>
        </p:sp>
        <p:sp>
          <p:nvSpPr>
            <p:cNvPr id="13" name="十字箭头标注 12"/>
            <p:cNvSpPr/>
            <p:nvPr/>
          </p:nvSpPr>
          <p:spPr>
            <a:xfrm>
              <a:off x="3686629" y="1298779"/>
              <a:ext cx="1209221" cy="1209221"/>
            </a:xfrm>
            <a:prstGeom prst="quadArrowCallout">
              <a:avLst/>
            </a:prstGeom>
            <a:solidFill>
              <a:srgbClr val="036EB8"/>
            </a:solidFill>
            <a:ln>
              <a:noFill/>
            </a:ln>
            <a:effectLst>
              <a:outerShdw blurRad="431800" dist="38100" dir="18900000" sx="60000" sy="6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42" y="1266579"/>
            <a:ext cx="702583" cy="7025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创建</a:t>
            </a:r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”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论文正文</a:t>
            </a:r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”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样式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3897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论文</a:t>
            </a:r>
            <a:r>
              <a:rPr lang="zh-CN" altLang="en-US" dirty="0"/>
              <a:t>正文字体：宋体，小四号。段落：两端</a:t>
            </a:r>
            <a:r>
              <a:rPr lang="zh-CN" altLang="en-US" dirty="0" smtClean="0"/>
              <a:t>对齐</a:t>
            </a:r>
            <a:r>
              <a:rPr lang="zh-CN" altLang="en-US" dirty="0"/>
              <a:t>，</a:t>
            </a:r>
            <a:r>
              <a:rPr lang="zh-CN" altLang="en-US" dirty="0" smtClean="0"/>
              <a:t>首</a:t>
            </a:r>
            <a:r>
              <a:rPr lang="zh-CN" altLang="en-US" dirty="0"/>
              <a:t>行缩进</a:t>
            </a:r>
            <a:r>
              <a:rPr lang="en-US" altLang="zh-CN" dirty="0"/>
              <a:t>2</a:t>
            </a:r>
            <a:r>
              <a:rPr lang="zh-CN" altLang="en-US" dirty="0"/>
              <a:t>个字符，</a:t>
            </a:r>
            <a:r>
              <a:rPr lang="en-US" altLang="zh-CN" dirty="0"/>
              <a:t>1.5</a:t>
            </a:r>
            <a:r>
              <a:rPr lang="zh-CN" altLang="en-US" dirty="0"/>
              <a:t>倍</a:t>
            </a:r>
            <a:r>
              <a:rPr lang="zh-CN" altLang="en-US" dirty="0" smtClean="0"/>
              <a:t>行距</a:t>
            </a:r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zh-CN" altLang="en-US" dirty="0"/>
              <a:t>三步：点击“格式”里面的“段落”</a:t>
            </a:r>
            <a:endParaRPr lang="en-US" altLang="zh-CN" dirty="0"/>
          </a:p>
          <a:p>
            <a:r>
              <a:rPr lang="mr-IN" dirty="0"/>
              <a:t/>
            </a:r>
            <a:br>
              <a:rPr lang="mr-IN" dirty="0"/>
            </a:br>
            <a:endParaRPr lang="mr-IN" dirty="0"/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66657" y="2893080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657" y="2986078"/>
            <a:ext cx="5077131" cy="26749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599" y="2968662"/>
            <a:ext cx="4225612" cy="35249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845" y="2983155"/>
            <a:ext cx="3461262" cy="355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8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创建</a:t>
            </a:r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”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论文正文</a:t>
            </a:r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”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样式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3897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论文</a:t>
            </a:r>
            <a:r>
              <a:rPr lang="zh-CN" altLang="en-US" dirty="0"/>
              <a:t>正文字体：宋体，小四号。段落：两端</a:t>
            </a:r>
            <a:r>
              <a:rPr lang="zh-CN" altLang="en-US" dirty="0" smtClean="0"/>
              <a:t>对齐</a:t>
            </a:r>
            <a:r>
              <a:rPr lang="zh-CN" altLang="en-US" dirty="0"/>
              <a:t>，</a:t>
            </a:r>
            <a:r>
              <a:rPr lang="zh-CN" altLang="en-US" dirty="0" smtClean="0"/>
              <a:t>首</a:t>
            </a:r>
            <a:r>
              <a:rPr lang="zh-CN" altLang="en-US" dirty="0"/>
              <a:t>行缩进</a:t>
            </a:r>
            <a:r>
              <a:rPr lang="en-US" altLang="zh-CN" dirty="0"/>
              <a:t>2</a:t>
            </a:r>
            <a:r>
              <a:rPr lang="zh-CN" altLang="en-US" dirty="0"/>
              <a:t>个字符，</a:t>
            </a:r>
            <a:r>
              <a:rPr lang="en-US" altLang="zh-CN" dirty="0"/>
              <a:t>1.5</a:t>
            </a:r>
            <a:r>
              <a:rPr lang="zh-CN" altLang="en-US" dirty="0"/>
              <a:t>倍</a:t>
            </a:r>
            <a:r>
              <a:rPr lang="zh-CN" altLang="en-US" dirty="0" smtClean="0"/>
              <a:t>行距</a:t>
            </a:r>
            <a:endParaRPr lang="en-US" altLang="zh-CN" dirty="0" smtClean="0"/>
          </a:p>
          <a:p>
            <a:r>
              <a:rPr lang="zh-CN" altLang="en-US" dirty="0"/>
              <a:t>第四步：对段落进行设置 </a:t>
            </a:r>
            <a:r>
              <a:rPr lang="mr-IN" dirty="0"/>
              <a:t/>
            </a:r>
            <a:br>
              <a:rPr lang="mr-IN" dirty="0"/>
            </a:br>
            <a:endParaRPr lang="mr-IN" dirty="0"/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66657" y="2893080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657" y="2986078"/>
            <a:ext cx="5077131" cy="26749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599" y="2968662"/>
            <a:ext cx="4225612" cy="35249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845" y="2983155"/>
            <a:ext cx="3461262" cy="35501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5709" y="2949863"/>
            <a:ext cx="2391441" cy="36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8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创建</a:t>
            </a:r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”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论文正文</a:t>
            </a:r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”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样式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389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一篇论文写完，终于大功告成。而对标题的样式设置也是至关重要。这将会直接影响到后面论文批量修改和自动生产目录的效果。</a:t>
            </a:r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66657" y="2893080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657" y="2986078"/>
            <a:ext cx="5077131" cy="26749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599" y="2968662"/>
            <a:ext cx="4225612" cy="35249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845" y="2983155"/>
            <a:ext cx="3461262" cy="35501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5709" y="2949863"/>
            <a:ext cx="2391441" cy="36033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1728" y="3085512"/>
            <a:ext cx="4479541" cy="176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5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设置并修改标题样式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389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一篇论文写完，终于大功告成。而对标题的样式设置也是至关重要。这将会直接影响到后面论文批量修改和自动生产目录的效果。</a:t>
            </a:r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66657" y="2893080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66" y="3182492"/>
            <a:ext cx="4311904" cy="28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3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设置并修改标题样式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389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给中英文摘要、附录、等大标题套用样式按照要求，把标题</a:t>
            </a:r>
            <a:r>
              <a:rPr lang="en-US" altLang="zh-CN" dirty="0"/>
              <a:t>1</a:t>
            </a:r>
            <a:r>
              <a:rPr lang="zh-CN" altLang="en-US" dirty="0"/>
              <a:t>，标题</a:t>
            </a:r>
            <a:r>
              <a:rPr lang="en-US" altLang="zh-CN" dirty="0"/>
              <a:t>2</a:t>
            </a:r>
            <a:r>
              <a:rPr lang="zh-CN" altLang="en-US" dirty="0"/>
              <a:t>，标题</a:t>
            </a:r>
            <a:r>
              <a:rPr lang="en-US" altLang="zh-CN" dirty="0"/>
              <a:t>3</a:t>
            </a:r>
            <a:r>
              <a:rPr lang="zh-CN" altLang="en-US" dirty="0"/>
              <a:t>都设置完了以后，你会发现，很多学校对中英文摘要、附录、致谢等大标题的样式有不同的要求。</a:t>
            </a:r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66657" y="2893080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65" y="3046164"/>
            <a:ext cx="4519441" cy="29687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823" y="3071434"/>
            <a:ext cx="4759191" cy="33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3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设置并修改标题样式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389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给中英文摘要、附录、等大标题套用样式按照要求，把标题</a:t>
            </a:r>
            <a:r>
              <a:rPr lang="en-US" altLang="zh-CN" dirty="0"/>
              <a:t>1</a:t>
            </a:r>
            <a:r>
              <a:rPr lang="zh-CN" altLang="en-US" dirty="0"/>
              <a:t>，标题</a:t>
            </a:r>
            <a:r>
              <a:rPr lang="en-US" altLang="zh-CN" dirty="0"/>
              <a:t>2</a:t>
            </a:r>
            <a:r>
              <a:rPr lang="zh-CN" altLang="en-US" dirty="0"/>
              <a:t>，标题</a:t>
            </a:r>
            <a:r>
              <a:rPr lang="en-US" altLang="zh-CN" dirty="0"/>
              <a:t>3</a:t>
            </a:r>
            <a:r>
              <a:rPr lang="zh-CN" altLang="en-US" dirty="0"/>
              <a:t>都设置完了以后，你会发现，很多学校对中英文摘要、附录、致谢等大标题的样式有不同的要求。</a:t>
            </a:r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66657" y="2893080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65" y="3046164"/>
            <a:ext cx="4519441" cy="29687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823" y="3071434"/>
            <a:ext cx="4759191" cy="3310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1414" y="3055780"/>
            <a:ext cx="1899484" cy="343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2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设置并修改标题样式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389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给中英文摘要、附录、等大标题套用样式按照要求，把标题</a:t>
            </a:r>
            <a:r>
              <a:rPr lang="en-US" altLang="zh-CN" dirty="0"/>
              <a:t>1</a:t>
            </a:r>
            <a:r>
              <a:rPr lang="zh-CN" altLang="en-US" dirty="0"/>
              <a:t>，标题</a:t>
            </a:r>
            <a:r>
              <a:rPr lang="en-US" altLang="zh-CN" dirty="0"/>
              <a:t>2</a:t>
            </a:r>
            <a:r>
              <a:rPr lang="zh-CN" altLang="en-US" dirty="0"/>
              <a:t>，标题</a:t>
            </a:r>
            <a:r>
              <a:rPr lang="en-US" altLang="zh-CN" dirty="0"/>
              <a:t>3</a:t>
            </a:r>
            <a:r>
              <a:rPr lang="zh-CN" altLang="en-US" dirty="0"/>
              <a:t>都设置完了以后，你会发现，很多学校对中英文摘要、附录、致谢等大标题的样式有不同的要求。</a:t>
            </a:r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66657" y="2893080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65" y="3046164"/>
            <a:ext cx="4519441" cy="29687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823" y="3071434"/>
            <a:ext cx="4759191" cy="3310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1414" y="3055780"/>
            <a:ext cx="1899484" cy="34360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2512" y="3167682"/>
            <a:ext cx="4249247" cy="202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1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389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给中英文摘要、附录、等大标题套用样式按照要求，把标题</a:t>
            </a:r>
            <a:r>
              <a:rPr lang="en-US" altLang="zh-CN" dirty="0"/>
              <a:t>1</a:t>
            </a:r>
            <a:r>
              <a:rPr lang="zh-CN" altLang="en-US" dirty="0"/>
              <a:t>，标题</a:t>
            </a:r>
            <a:r>
              <a:rPr lang="en-US" altLang="zh-CN" dirty="0"/>
              <a:t>2</a:t>
            </a:r>
            <a:r>
              <a:rPr lang="zh-CN" altLang="en-US" dirty="0"/>
              <a:t>，标题</a:t>
            </a:r>
            <a:r>
              <a:rPr lang="en-US" altLang="zh-CN" dirty="0"/>
              <a:t>3</a:t>
            </a:r>
            <a:r>
              <a:rPr lang="zh-CN" altLang="en-US" dirty="0"/>
              <a:t>都设置完了以后，你会发现，很多学校对中英文摘要、附录、致谢等大标题的样式有不同的要求。</a:t>
            </a:r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66657" y="2893080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插入项目符号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97" y="2995584"/>
            <a:ext cx="6598985" cy="33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3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389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给中英文摘要、附录、等大标题套用样式按照要求，把标题</a:t>
            </a:r>
            <a:r>
              <a:rPr lang="en-US" altLang="zh-CN" dirty="0"/>
              <a:t>1</a:t>
            </a:r>
            <a:r>
              <a:rPr lang="zh-CN" altLang="en-US" dirty="0"/>
              <a:t>，标题</a:t>
            </a:r>
            <a:r>
              <a:rPr lang="en-US" altLang="zh-CN" dirty="0"/>
              <a:t>2</a:t>
            </a:r>
            <a:r>
              <a:rPr lang="zh-CN" altLang="en-US" dirty="0"/>
              <a:t>，标题</a:t>
            </a:r>
            <a:r>
              <a:rPr lang="en-US" altLang="zh-CN" dirty="0"/>
              <a:t>3</a:t>
            </a:r>
            <a:r>
              <a:rPr lang="zh-CN" altLang="en-US" dirty="0"/>
              <a:t>都设置完了以后，你会发现，很多学校对中英文摘要、附录、致谢等大标题的样式有不同的要求。</a:t>
            </a:r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66657" y="2893080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插入项目符号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97" y="2995584"/>
            <a:ext cx="6598985" cy="33187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165" y="3012378"/>
            <a:ext cx="6536948" cy="327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389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一键生成多级列表。</a:t>
            </a:r>
            <a:endParaRPr lang="zh-CN" altLang="en-US" dirty="0"/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66657" y="2650034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插入项目符号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97" y="2995584"/>
            <a:ext cx="6598985" cy="33187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165" y="3012378"/>
            <a:ext cx="6536948" cy="32741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7073" y="2636320"/>
            <a:ext cx="4843172" cy="37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70337" y="1395404"/>
            <a:ext cx="6400801" cy="727608"/>
            <a:chOff x="4331969" y="644573"/>
            <a:chExt cx="6400801" cy="727608"/>
          </a:xfrm>
        </p:grpSpPr>
        <p:sp>
          <p:nvSpPr>
            <p:cNvPr id="90" name="矩形 89"/>
            <p:cNvSpPr/>
            <p:nvPr/>
          </p:nvSpPr>
          <p:spPr>
            <a:xfrm>
              <a:off x="4331969" y="644573"/>
              <a:ext cx="6400801" cy="727608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5400000" flipV="1">
              <a:off x="10376176" y="848971"/>
              <a:ext cx="390507" cy="290285"/>
            </a:xfrm>
            <a:prstGeom prst="triangle">
              <a:avLst/>
            </a:prstGeom>
            <a:solidFill>
              <a:srgbClr val="34BF4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/>
        </p:nvCxnSpPr>
        <p:spPr>
          <a:xfrm>
            <a:off x="4017403" y="1372181"/>
            <a:ext cx="59426" cy="2585109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-57807" y="379185"/>
            <a:ext cx="1291771" cy="928915"/>
          </a:xfrm>
          <a:prstGeom prst="rect">
            <a:avLst/>
          </a:prstGeom>
          <a:solidFill>
            <a:srgbClr val="036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51679" y="379185"/>
            <a:ext cx="174171" cy="928915"/>
          </a:xfrm>
          <a:prstGeom prst="rect">
            <a:avLst/>
          </a:prstGeom>
          <a:solidFill>
            <a:srgbClr val="036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TextBox 1"/>
          <p:cNvSpPr txBox="1"/>
          <p:nvPr/>
        </p:nvSpPr>
        <p:spPr>
          <a:xfrm>
            <a:off x="1942662" y="425770"/>
            <a:ext cx="1359346" cy="946411"/>
          </a:xfrm>
          <a:prstGeom prst="rect">
            <a:avLst/>
          </a:prstGeom>
          <a:noFill/>
        </p:spPr>
        <p:txBody>
          <a:bodyPr wrap="none" lIns="0" tIns="0" rIns="0" bIns="60958" rtlCol="0">
            <a:spAutoFit/>
          </a:bodyPr>
          <a:lstStyle/>
          <a:p>
            <a:pPr>
              <a:lnSpc>
                <a:spcPts val="6935"/>
              </a:lnSpc>
            </a:pPr>
            <a:r>
              <a:rPr lang="en-US" altLang="zh-CN" sz="5300" dirty="0">
                <a:solidFill>
                  <a:srgbClr val="036E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目录</a:t>
            </a:r>
          </a:p>
        </p:txBody>
      </p:sp>
      <p:sp>
        <p:nvSpPr>
          <p:cNvPr id="74" name="TextBox 1"/>
          <p:cNvSpPr txBox="1"/>
          <p:nvPr/>
        </p:nvSpPr>
        <p:spPr>
          <a:xfrm>
            <a:off x="4527725" y="1633224"/>
            <a:ext cx="2032608" cy="369330"/>
          </a:xfrm>
          <a:prstGeom prst="rect">
            <a:avLst/>
          </a:prstGeom>
          <a:noFill/>
        </p:spPr>
        <p:txBody>
          <a:bodyPr wrap="none" lIns="0" tIns="0" rIns="0" bIns="60958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3.1   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论文排版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5" name="TextBox 1"/>
          <p:cNvSpPr txBox="1"/>
          <p:nvPr/>
        </p:nvSpPr>
        <p:spPr>
          <a:xfrm>
            <a:off x="2010395" y="1357103"/>
            <a:ext cx="1340110" cy="266738"/>
          </a:xfrm>
          <a:prstGeom prst="rect">
            <a:avLst/>
          </a:prstGeom>
          <a:noFill/>
        </p:spPr>
        <p:txBody>
          <a:bodyPr wrap="none" lIns="0" tIns="0" rIns="0" bIns="60958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900" dirty="0">
                <a:solidFill>
                  <a:srgbClr val="036E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59" name="Freeform 3"/>
          <p:cNvSpPr/>
          <p:nvPr/>
        </p:nvSpPr>
        <p:spPr>
          <a:xfrm>
            <a:off x="4017403" y="1695007"/>
            <a:ext cx="142240" cy="142239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"/>
          <p:cNvSpPr txBox="1"/>
          <p:nvPr/>
        </p:nvSpPr>
        <p:spPr>
          <a:xfrm>
            <a:off x="4536351" y="2250358"/>
            <a:ext cx="2032608" cy="369330"/>
          </a:xfrm>
          <a:prstGeom prst="rect">
            <a:avLst/>
          </a:prstGeom>
          <a:noFill/>
        </p:spPr>
        <p:txBody>
          <a:bodyPr wrap="none" lIns="0" tIns="0" rIns="0" bIns="60958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8087A4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3.2    </a:t>
            </a:r>
            <a:r>
              <a:rPr lang="zh-CN" altLang="en-US" sz="2400" dirty="0" smtClean="0">
                <a:solidFill>
                  <a:srgbClr val="8087A4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简历制作</a:t>
            </a:r>
            <a:endParaRPr lang="zh-CN" altLang="en-US" sz="2400" dirty="0">
              <a:solidFill>
                <a:srgbClr val="8087A4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026029" y="2312141"/>
            <a:ext cx="142240" cy="142239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1"/>
          <p:cNvSpPr txBox="1"/>
          <p:nvPr/>
        </p:nvSpPr>
        <p:spPr>
          <a:xfrm>
            <a:off x="4542107" y="2870165"/>
            <a:ext cx="2340384" cy="369330"/>
          </a:xfrm>
          <a:prstGeom prst="rect">
            <a:avLst/>
          </a:prstGeom>
          <a:noFill/>
        </p:spPr>
        <p:txBody>
          <a:bodyPr wrap="none" lIns="0" tIns="0" rIns="0" bIns="60958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8087A4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3.3    </a:t>
            </a:r>
            <a:r>
              <a:rPr lang="zh-CN" altLang="en-US" sz="2400" dirty="0" smtClean="0">
                <a:solidFill>
                  <a:srgbClr val="8087A4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邀请函制作</a:t>
            </a:r>
            <a:endParaRPr lang="zh-CN" altLang="en-US" sz="2400" dirty="0">
              <a:solidFill>
                <a:srgbClr val="8087A4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4031785" y="2931948"/>
            <a:ext cx="142240" cy="142239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1"/>
          <p:cNvSpPr txBox="1"/>
          <p:nvPr/>
        </p:nvSpPr>
        <p:spPr>
          <a:xfrm>
            <a:off x="4542107" y="3587960"/>
            <a:ext cx="2032608" cy="369330"/>
          </a:xfrm>
          <a:prstGeom prst="rect">
            <a:avLst/>
          </a:prstGeom>
          <a:noFill/>
        </p:spPr>
        <p:txBody>
          <a:bodyPr wrap="none" lIns="0" tIns="0" rIns="0" bIns="60958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8087A4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3.4    </a:t>
            </a:r>
            <a:r>
              <a:rPr lang="zh-CN" altLang="en-US" sz="2400" dirty="0" smtClean="0">
                <a:solidFill>
                  <a:srgbClr val="8087A4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宏的应用</a:t>
            </a:r>
            <a:endParaRPr lang="en-US" altLang="zh-CN" sz="2400" dirty="0" smtClean="0">
              <a:solidFill>
                <a:srgbClr val="8087A4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4031785" y="3649743"/>
            <a:ext cx="142240" cy="142239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3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389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/>
              <a:t>。点击</a:t>
            </a:r>
            <a:r>
              <a:rPr lang="zh-CN" altLang="en-US" dirty="0" smtClean="0"/>
              <a:t>“更多”，将级别</a:t>
            </a:r>
            <a:r>
              <a:rPr lang="en-US" altLang="zh-CN" dirty="0" smtClean="0"/>
              <a:t>1</a:t>
            </a:r>
            <a:r>
              <a:rPr lang="zh-CN" altLang="en-US" dirty="0" smtClean="0"/>
              <a:t>链接到样式“标题</a:t>
            </a:r>
            <a:r>
              <a:rPr lang="en-US" altLang="zh-CN" dirty="0" smtClean="0"/>
              <a:t>1”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66657" y="2650034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插入项目符号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97" y="2995584"/>
            <a:ext cx="6598985" cy="33187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165" y="3012378"/>
            <a:ext cx="6536948" cy="32741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7073" y="2636320"/>
            <a:ext cx="4843172" cy="3763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447" y="2718176"/>
            <a:ext cx="3439052" cy="374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389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分别将级别</a:t>
            </a:r>
            <a:r>
              <a:rPr lang="en-US" altLang="zh-CN" dirty="0" smtClean="0"/>
              <a:t>2</a:t>
            </a:r>
            <a:r>
              <a:rPr lang="zh-CN" altLang="en-US" dirty="0" smtClean="0"/>
              <a:t>链接到样式“标题</a:t>
            </a:r>
            <a:r>
              <a:rPr lang="en-US" altLang="zh-CN" dirty="0" smtClean="0"/>
              <a:t>2”</a:t>
            </a:r>
            <a:r>
              <a:rPr lang="zh-CN" altLang="en-US" dirty="0" smtClean="0"/>
              <a:t>，级别</a:t>
            </a:r>
            <a:r>
              <a:rPr lang="en-US" altLang="zh-CN" dirty="0" smtClean="0"/>
              <a:t>3</a:t>
            </a:r>
            <a:r>
              <a:rPr lang="zh-CN" altLang="en-US" dirty="0" smtClean="0"/>
              <a:t>链接到样式“标题</a:t>
            </a:r>
            <a:r>
              <a:rPr lang="en-US" altLang="zh-CN" dirty="0" smtClean="0"/>
              <a:t>3”</a:t>
            </a:r>
            <a:r>
              <a:rPr lang="zh-CN" altLang="en-US" dirty="0" smtClean="0"/>
              <a:t>。最后</a:t>
            </a:r>
            <a:r>
              <a:rPr lang="zh-CN" altLang="en-US" dirty="0"/>
              <a:t>点击“确定”。</a:t>
            </a:r>
            <a:endParaRPr lang="zh-CN" altLang="en-US" dirty="0"/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66657" y="2650034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插入项目符号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97" y="2995584"/>
            <a:ext cx="6598985" cy="33187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165" y="3012378"/>
            <a:ext cx="6536948" cy="32741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7073" y="2636320"/>
            <a:ext cx="4843172" cy="3763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447" y="2718176"/>
            <a:ext cx="3439052" cy="374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3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389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word</a:t>
            </a:r>
            <a:r>
              <a:rPr lang="zh-CN" altLang="en-US" dirty="0"/>
              <a:t>的插入公式功能，适合公式不多的情况</a:t>
            </a:r>
            <a:endParaRPr lang="zh-CN" altLang="en-US" dirty="0"/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66657" y="2650034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公式插入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97" y="2995584"/>
            <a:ext cx="6598985" cy="33187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165" y="3012378"/>
            <a:ext cx="6536948" cy="32741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7073" y="2636320"/>
            <a:ext cx="4843172" cy="3763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447" y="2718176"/>
            <a:ext cx="3439052" cy="3748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9748" y="2796437"/>
            <a:ext cx="5937722" cy="288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8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389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word</a:t>
            </a:r>
            <a:r>
              <a:rPr lang="zh-CN" altLang="en-US" dirty="0"/>
              <a:t>的插入公式功能，适合公式不多的情况</a:t>
            </a:r>
            <a:endParaRPr lang="zh-CN" altLang="en-US" dirty="0"/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66657" y="2650034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特殊符号插入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97" y="2995584"/>
            <a:ext cx="6598985" cy="33187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165" y="3012378"/>
            <a:ext cx="6536948" cy="32741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7073" y="2636320"/>
            <a:ext cx="4843172" cy="3763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447" y="2718176"/>
            <a:ext cx="3439052" cy="3748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9748" y="2796437"/>
            <a:ext cx="5937722" cy="28831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6590" y="2845300"/>
            <a:ext cx="32131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389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Word</a:t>
            </a:r>
            <a:r>
              <a:rPr lang="zh-CN" altLang="en-US" dirty="0"/>
              <a:t>中点击菜单栏中的“</a:t>
            </a:r>
            <a:r>
              <a:rPr lang="en-US" altLang="zh-CN" dirty="0" err="1"/>
              <a:t>Zotero</a:t>
            </a:r>
            <a:r>
              <a:rPr lang="en-US" altLang="zh-CN" dirty="0"/>
              <a:t>”</a:t>
            </a:r>
            <a:r>
              <a:rPr lang="zh-CN" altLang="en-US" dirty="0"/>
              <a:t>工具栏→选择要引用的方式（默认选项没有的引用方式参见第六部分）</a:t>
            </a:r>
            <a:endParaRPr lang="zh-CN" altLang="en-US" dirty="0"/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36471" y="2893684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参考文献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400" y="3084795"/>
            <a:ext cx="67564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2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389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Word</a:t>
            </a:r>
            <a:r>
              <a:rPr lang="zh-CN" altLang="en-US" dirty="0"/>
              <a:t>中点击菜单栏中的“</a:t>
            </a:r>
            <a:r>
              <a:rPr lang="en-US" altLang="zh-CN" dirty="0" err="1"/>
              <a:t>Zotero</a:t>
            </a:r>
            <a:r>
              <a:rPr lang="en-US" altLang="zh-CN" dirty="0"/>
              <a:t>”</a:t>
            </a:r>
            <a:r>
              <a:rPr lang="zh-CN" altLang="en-US" dirty="0"/>
              <a:t>工具栏→选择要引用的方式（默认选项没有的引用方式参见第六部分）</a:t>
            </a:r>
            <a:endParaRPr lang="zh-CN" altLang="en-US" dirty="0"/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36471" y="2893684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参考文献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400" y="3084795"/>
            <a:ext cx="6756400" cy="283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3034085"/>
            <a:ext cx="4100812" cy="338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1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389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Word</a:t>
            </a:r>
            <a:r>
              <a:rPr lang="zh-CN" altLang="en-US" dirty="0"/>
              <a:t>中点击菜单栏中的“</a:t>
            </a:r>
            <a:r>
              <a:rPr lang="en-US" altLang="zh-CN" dirty="0" err="1"/>
              <a:t>Zotero</a:t>
            </a:r>
            <a:r>
              <a:rPr lang="en-US" altLang="zh-CN" dirty="0"/>
              <a:t>”</a:t>
            </a:r>
            <a:r>
              <a:rPr lang="zh-CN" altLang="en-US" dirty="0"/>
              <a:t>工具栏→选择要引用的方式（默认选项没有的引用方式参见第六部分）</a:t>
            </a:r>
            <a:endParaRPr lang="zh-CN" altLang="en-US" dirty="0"/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36471" y="2893684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参考文献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400" y="3084795"/>
            <a:ext cx="6756400" cy="283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3034085"/>
            <a:ext cx="4100812" cy="33846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995584"/>
            <a:ext cx="5439537" cy="34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0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3897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而如何给文档分节呢？只要在每一个要分节部分的第一个字的前面插入分节符即可。例如：我们给第一部分和第二部分分节，就把光标置于摘要前面，点击“布局”→“页面设置”→“分隔符”→“分节符”→“下一页”即可。</a:t>
            </a:r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66657" y="3181571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给文档插入分节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符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720" y="3470021"/>
            <a:ext cx="5624882" cy="291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3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3897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而如何给文档分节呢？只要在每一个要分节部分的第一个字的前面插入分节符即可。例如：我们给第一部分和第二部分分节，就把光标置于摘要前面，点击“布局”→“页面设置”→“分隔符”→“分节符”→“下一页”即可。</a:t>
            </a:r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66657" y="3181571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给文档插入分节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符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720" y="3470021"/>
            <a:ext cx="5624882" cy="29104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161" y="3439602"/>
            <a:ext cx="69723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3897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双击需要插入页码的位置，文档会打开设计的“页眉和页脚工具”的隐藏窗口。将光标置于此小节的第一张文档的页眉位置，会看见文档右侧有“与上一节相同”字样。点击顶部导航窗口的“链接到前一条页眉”按钮即可。</a:t>
            </a:r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36471" y="3193922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插入目录页等的罗马数字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页码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042" y="3393149"/>
            <a:ext cx="7010400" cy="279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892" y="3288139"/>
            <a:ext cx="5346700" cy="31462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162" y="3291013"/>
            <a:ext cx="5674360" cy="31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3</a:t>
            </a:r>
            <a:r>
              <a:rPr 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.1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排版</a:t>
            </a:r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保存</a:t>
            </a:r>
            <a:endParaRPr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22" name="副标题 7"/>
          <p:cNvSpPr/>
          <p:nvPr/>
        </p:nvSpPr>
        <p:spPr>
          <a:xfrm>
            <a:off x="1306286" y="2293053"/>
            <a:ext cx="9559961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533400">
              <a:lnSpc>
                <a:spcPct val="130000"/>
              </a:lnSpc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写论文最重要的是保存！保存，保存，保存，重要的事情说三遍。保存的快捷键是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Ctrl+S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。另外，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Word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默认的自动保存是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10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分钟保存一次，在这里我建议大家最好改成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5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分钟自动保存一次哦</a:t>
            </a:r>
            <a:r>
              <a:rPr kumimoji="1"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！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sym typeface="+mn-ea"/>
            </a:endParaRPr>
          </a:p>
        </p:txBody>
      </p:sp>
      <p:cxnSp>
        <p:nvCxnSpPr>
          <p:cNvPr id="23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10"/>
          <p:cNvCxnSpPr/>
          <p:nvPr/>
        </p:nvCxnSpPr>
        <p:spPr>
          <a:xfrm flipH="1">
            <a:off x="1366657" y="3430870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657" y="3523983"/>
            <a:ext cx="2885233" cy="29668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223" y="3522445"/>
            <a:ext cx="3063733" cy="29761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5590" y="3521230"/>
            <a:ext cx="3674776" cy="299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8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3897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双击需要插入页码的位置，文档会打开设计的“页眉和页脚工具”的隐藏窗口。将光标置于此小节的第一张文档的页眉位置，会看见文档右侧有“与上一节相同”字样。点击顶部导航窗口的“链接到前一条页眉”按钮即可。</a:t>
            </a:r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36471" y="3193922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插入目录页等的罗马数字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页码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042" y="3393149"/>
            <a:ext cx="7010400" cy="279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892" y="3288139"/>
            <a:ext cx="5346700" cy="314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7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3897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双击需要插入页码的位置，文档会打开设计的“页眉和页脚工具”的隐藏窗口。将光标置于此小节的第一张文档的页眉位置，会看见文档右侧有“与上一节相同”字样。点击顶部导航窗口的“链接到前一条页眉”按钮即可。</a:t>
            </a:r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36471" y="3193922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插入目录页等的罗马数字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页码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042" y="3393149"/>
            <a:ext cx="7010400" cy="279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892" y="3288139"/>
            <a:ext cx="5346700" cy="31462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162" y="3291013"/>
            <a:ext cx="5674360" cy="31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7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389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选中页码，点击“页码”下面的“设置页码格式”，就会出现“页码格式”设置窗口</a:t>
            </a:r>
            <a:endParaRPr lang="zh-CN" altLang="en-US" dirty="0"/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06286" y="3191681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插入目录页等的罗马数字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页码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042" y="3393149"/>
            <a:ext cx="7010400" cy="279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892" y="3288139"/>
            <a:ext cx="5346700" cy="31462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162" y="3291013"/>
            <a:ext cx="5674360" cy="31478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9466" y="3291013"/>
            <a:ext cx="6975503" cy="300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3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389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dirty="0"/>
              <a:t>“</a:t>
            </a:r>
            <a:r>
              <a:rPr lang="zh-CN" altLang="mr-IN" dirty="0"/>
              <a:t>引用”→“目录”→“自定义目录”</a:t>
            </a:r>
            <a:endParaRPr lang="zh-CN" altLang="en-US" dirty="0"/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66657" y="2650034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自动引用目录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686" y="2893683"/>
            <a:ext cx="5523718" cy="358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389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dirty="0"/>
              <a:t>“</a:t>
            </a:r>
            <a:r>
              <a:rPr lang="zh-CN" altLang="mr-IN" dirty="0"/>
              <a:t>引用”→“目录”→“自定义目录”</a:t>
            </a:r>
            <a:endParaRPr lang="zh-CN" altLang="en-US" dirty="0"/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66657" y="2650034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自动引用目录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686" y="2893683"/>
            <a:ext cx="5523718" cy="3588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749" y="2915366"/>
            <a:ext cx="6138278" cy="358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7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70337" y="1981941"/>
            <a:ext cx="6400801" cy="727608"/>
            <a:chOff x="4331969" y="644573"/>
            <a:chExt cx="6400801" cy="727608"/>
          </a:xfrm>
        </p:grpSpPr>
        <p:sp>
          <p:nvSpPr>
            <p:cNvPr id="90" name="矩形 89"/>
            <p:cNvSpPr/>
            <p:nvPr/>
          </p:nvSpPr>
          <p:spPr>
            <a:xfrm>
              <a:off x="4331969" y="644573"/>
              <a:ext cx="6400801" cy="727608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5400000" flipV="1">
              <a:off x="10376176" y="848971"/>
              <a:ext cx="390507" cy="290285"/>
            </a:xfrm>
            <a:prstGeom prst="triangle">
              <a:avLst/>
            </a:prstGeom>
            <a:solidFill>
              <a:srgbClr val="34BF4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/>
        </p:nvCxnSpPr>
        <p:spPr>
          <a:xfrm>
            <a:off x="4078363" y="1488410"/>
            <a:ext cx="0" cy="246888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-57807" y="379185"/>
            <a:ext cx="1291771" cy="928915"/>
          </a:xfrm>
          <a:prstGeom prst="rect">
            <a:avLst/>
          </a:prstGeom>
          <a:solidFill>
            <a:srgbClr val="036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51679" y="379185"/>
            <a:ext cx="174171" cy="928915"/>
          </a:xfrm>
          <a:prstGeom prst="rect">
            <a:avLst/>
          </a:prstGeom>
          <a:solidFill>
            <a:srgbClr val="036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TextBox 1"/>
          <p:cNvSpPr txBox="1"/>
          <p:nvPr/>
        </p:nvSpPr>
        <p:spPr>
          <a:xfrm>
            <a:off x="1942662" y="425770"/>
            <a:ext cx="1359346" cy="946411"/>
          </a:xfrm>
          <a:prstGeom prst="rect">
            <a:avLst/>
          </a:prstGeom>
          <a:noFill/>
        </p:spPr>
        <p:txBody>
          <a:bodyPr wrap="none" lIns="0" tIns="0" rIns="0" bIns="60958" rtlCol="0">
            <a:spAutoFit/>
          </a:bodyPr>
          <a:lstStyle/>
          <a:p>
            <a:pPr>
              <a:lnSpc>
                <a:spcPts val="6935"/>
              </a:lnSpc>
            </a:pPr>
            <a:r>
              <a:rPr lang="en-US" altLang="zh-CN" sz="5300" dirty="0">
                <a:solidFill>
                  <a:srgbClr val="036E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目录</a:t>
            </a:r>
          </a:p>
        </p:txBody>
      </p:sp>
      <p:sp>
        <p:nvSpPr>
          <p:cNvPr id="74" name="TextBox 1"/>
          <p:cNvSpPr txBox="1"/>
          <p:nvPr/>
        </p:nvSpPr>
        <p:spPr>
          <a:xfrm>
            <a:off x="4527725" y="1633224"/>
            <a:ext cx="2032608" cy="369330"/>
          </a:xfrm>
          <a:prstGeom prst="rect">
            <a:avLst/>
          </a:prstGeom>
          <a:noFill/>
        </p:spPr>
        <p:txBody>
          <a:bodyPr wrap="none" lIns="0" tIns="0" rIns="0" bIns="60958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8087A4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3.1    </a:t>
            </a:r>
            <a:r>
              <a:rPr lang="zh-CN" altLang="en-US" sz="2400" dirty="0" smtClean="0">
                <a:solidFill>
                  <a:srgbClr val="8087A4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论文排版</a:t>
            </a:r>
            <a:endParaRPr lang="zh-CN" altLang="en-US" sz="2400" dirty="0">
              <a:solidFill>
                <a:srgbClr val="8087A4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5" name="TextBox 1"/>
          <p:cNvSpPr txBox="1"/>
          <p:nvPr/>
        </p:nvSpPr>
        <p:spPr>
          <a:xfrm>
            <a:off x="2010395" y="1357103"/>
            <a:ext cx="1340110" cy="266738"/>
          </a:xfrm>
          <a:prstGeom prst="rect">
            <a:avLst/>
          </a:prstGeom>
          <a:noFill/>
        </p:spPr>
        <p:txBody>
          <a:bodyPr wrap="none" lIns="0" tIns="0" rIns="0" bIns="60958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900" dirty="0">
                <a:solidFill>
                  <a:srgbClr val="036E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59" name="Freeform 3"/>
          <p:cNvSpPr/>
          <p:nvPr/>
        </p:nvSpPr>
        <p:spPr>
          <a:xfrm>
            <a:off x="4017403" y="1695007"/>
            <a:ext cx="142240" cy="142239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"/>
          <p:cNvSpPr txBox="1"/>
          <p:nvPr/>
        </p:nvSpPr>
        <p:spPr>
          <a:xfrm>
            <a:off x="4536351" y="2250358"/>
            <a:ext cx="2032608" cy="369330"/>
          </a:xfrm>
          <a:prstGeom prst="rect">
            <a:avLst/>
          </a:prstGeom>
          <a:noFill/>
        </p:spPr>
        <p:txBody>
          <a:bodyPr wrap="none" lIns="0" tIns="0" rIns="0" bIns="60958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3.2   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简历制作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026029" y="2312141"/>
            <a:ext cx="142240" cy="142239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1"/>
          <p:cNvSpPr txBox="1"/>
          <p:nvPr/>
        </p:nvSpPr>
        <p:spPr>
          <a:xfrm>
            <a:off x="4542107" y="2870165"/>
            <a:ext cx="2340384" cy="369330"/>
          </a:xfrm>
          <a:prstGeom prst="rect">
            <a:avLst/>
          </a:prstGeom>
          <a:noFill/>
        </p:spPr>
        <p:txBody>
          <a:bodyPr wrap="none" lIns="0" tIns="0" rIns="0" bIns="60958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8087A4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3.3    </a:t>
            </a:r>
            <a:r>
              <a:rPr lang="zh-CN" altLang="en-US" sz="2400" dirty="0" smtClean="0">
                <a:solidFill>
                  <a:srgbClr val="8087A4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邀请函制作</a:t>
            </a:r>
            <a:endParaRPr lang="zh-CN" altLang="en-US" sz="2400" dirty="0">
              <a:solidFill>
                <a:srgbClr val="8087A4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4031785" y="2931948"/>
            <a:ext cx="142240" cy="142239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1"/>
          <p:cNvSpPr txBox="1"/>
          <p:nvPr/>
        </p:nvSpPr>
        <p:spPr>
          <a:xfrm>
            <a:off x="4542107" y="3587960"/>
            <a:ext cx="2032608" cy="369330"/>
          </a:xfrm>
          <a:prstGeom prst="rect">
            <a:avLst/>
          </a:prstGeom>
          <a:noFill/>
        </p:spPr>
        <p:txBody>
          <a:bodyPr wrap="none" lIns="0" tIns="0" rIns="0" bIns="60958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8087A4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3.4    </a:t>
            </a:r>
            <a:r>
              <a:rPr lang="zh-CN" altLang="en-US" sz="2400" dirty="0" smtClean="0">
                <a:solidFill>
                  <a:srgbClr val="8087A4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宏的应用</a:t>
            </a:r>
            <a:endParaRPr lang="en-US" altLang="zh-CN" sz="2400" dirty="0" smtClean="0">
              <a:solidFill>
                <a:srgbClr val="8087A4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4031785" y="3649743"/>
            <a:ext cx="142240" cy="142239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3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4223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3897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要点：</a:t>
            </a:r>
            <a:endParaRPr lang="en-US" altLang="zh-CN" dirty="0" smtClean="0"/>
          </a:p>
          <a:p>
            <a:endParaRPr lang="en-US" altLang="zh-CN" dirty="0"/>
          </a:p>
          <a:p>
            <a:pPr marL="742950" lvl="1" indent="-285750">
              <a:lnSpc>
                <a:spcPct val="200000"/>
              </a:lnSpc>
              <a:buFont typeface="Wingdings" charset="2"/>
              <a:buChar char="Ø"/>
            </a:pPr>
            <a:r>
              <a:rPr lang="zh-CN" altLang="en-US" dirty="0" smtClean="0"/>
              <a:t>精美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抓住</a:t>
            </a:r>
            <a:r>
              <a:rPr lang="en-US" altLang="zh-CN" dirty="0" smtClean="0"/>
              <a:t>HR</a:t>
            </a:r>
            <a:r>
              <a:rPr lang="zh-CN" altLang="en-US" dirty="0" smtClean="0"/>
              <a:t>的眼球</a:t>
            </a:r>
            <a:endParaRPr lang="en-US" altLang="zh-CN" dirty="0"/>
          </a:p>
          <a:p>
            <a:pPr marL="742950" lvl="1" indent="-285750">
              <a:lnSpc>
                <a:spcPct val="200000"/>
              </a:lnSpc>
              <a:buFont typeface="Wingdings" charset="2"/>
              <a:buChar char="Ø"/>
            </a:pPr>
            <a:r>
              <a:rPr lang="zh-CN" altLang="en-US" dirty="0" smtClean="0"/>
              <a:t>简约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展示很明确</a:t>
            </a:r>
            <a:endParaRPr lang="en-US" altLang="zh-CN" dirty="0"/>
          </a:p>
          <a:p>
            <a:pPr marL="742950" lvl="1" indent="-285750">
              <a:lnSpc>
                <a:spcPct val="200000"/>
              </a:lnSpc>
              <a:buFont typeface="Wingdings" charset="2"/>
              <a:buChar char="Ø"/>
            </a:pPr>
            <a:r>
              <a:rPr lang="en-US" altLang="zh-CN" dirty="0" smtClean="0"/>
              <a:t>MOTIVATION——</a:t>
            </a:r>
            <a:r>
              <a:rPr lang="zh-CN" altLang="en-US" dirty="0" smtClean="0"/>
              <a:t>需求很明确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266368" y="4795236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3.2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简历制作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73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234985" y="2686120"/>
            <a:ext cx="6400801" cy="727608"/>
            <a:chOff x="4331969" y="644573"/>
            <a:chExt cx="6400801" cy="727608"/>
          </a:xfrm>
        </p:grpSpPr>
        <p:sp>
          <p:nvSpPr>
            <p:cNvPr id="90" name="矩形 89"/>
            <p:cNvSpPr/>
            <p:nvPr/>
          </p:nvSpPr>
          <p:spPr>
            <a:xfrm>
              <a:off x="4331969" y="644573"/>
              <a:ext cx="6400801" cy="727608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5400000" flipV="1">
              <a:off x="10376176" y="848971"/>
              <a:ext cx="390507" cy="290285"/>
            </a:xfrm>
            <a:prstGeom prst="triangle">
              <a:avLst/>
            </a:prstGeom>
            <a:solidFill>
              <a:srgbClr val="34BF4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/>
        </p:nvCxnSpPr>
        <p:spPr>
          <a:xfrm>
            <a:off x="4078363" y="1488410"/>
            <a:ext cx="0" cy="246888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-57807" y="379185"/>
            <a:ext cx="1291771" cy="928915"/>
          </a:xfrm>
          <a:prstGeom prst="rect">
            <a:avLst/>
          </a:prstGeom>
          <a:solidFill>
            <a:srgbClr val="036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51679" y="379185"/>
            <a:ext cx="174171" cy="928915"/>
          </a:xfrm>
          <a:prstGeom prst="rect">
            <a:avLst/>
          </a:prstGeom>
          <a:solidFill>
            <a:srgbClr val="036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TextBox 1"/>
          <p:cNvSpPr txBox="1"/>
          <p:nvPr/>
        </p:nvSpPr>
        <p:spPr>
          <a:xfrm>
            <a:off x="1942662" y="425770"/>
            <a:ext cx="1359346" cy="946411"/>
          </a:xfrm>
          <a:prstGeom prst="rect">
            <a:avLst/>
          </a:prstGeom>
          <a:noFill/>
        </p:spPr>
        <p:txBody>
          <a:bodyPr wrap="none" lIns="0" tIns="0" rIns="0" bIns="60958" rtlCol="0">
            <a:spAutoFit/>
          </a:bodyPr>
          <a:lstStyle/>
          <a:p>
            <a:pPr>
              <a:lnSpc>
                <a:spcPts val="6935"/>
              </a:lnSpc>
            </a:pPr>
            <a:r>
              <a:rPr lang="en-US" altLang="zh-CN" sz="5300" dirty="0">
                <a:solidFill>
                  <a:srgbClr val="036E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目录</a:t>
            </a:r>
          </a:p>
        </p:txBody>
      </p:sp>
      <p:sp>
        <p:nvSpPr>
          <p:cNvPr id="74" name="TextBox 1"/>
          <p:cNvSpPr txBox="1"/>
          <p:nvPr/>
        </p:nvSpPr>
        <p:spPr>
          <a:xfrm>
            <a:off x="4527725" y="1633224"/>
            <a:ext cx="2032608" cy="369330"/>
          </a:xfrm>
          <a:prstGeom prst="rect">
            <a:avLst/>
          </a:prstGeom>
          <a:noFill/>
        </p:spPr>
        <p:txBody>
          <a:bodyPr wrap="none" lIns="0" tIns="0" rIns="0" bIns="60958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8087A4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3.1    </a:t>
            </a:r>
            <a:r>
              <a:rPr lang="zh-CN" altLang="en-US" sz="2400" dirty="0" smtClean="0">
                <a:solidFill>
                  <a:srgbClr val="8087A4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论文排版</a:t>
            </a:r>
            <a:endParaRPr lang="zh-CN" altLang="en-US" sz="2400" dirty="0">
              <a:solidFill>
                <a:srgbClr val="8087A4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5" name="TextBox 1"/>
          <p:cNvSpPr txBox="1"/>
          <p:nvPr/>
        </p:nvSpPr>
        <p:spPr>
          <a:xfrm>
            <a:off x="2010395" y="1357103"/>
            <a:ext cx="1340110" cy="266738"/>
          </a:xfrm>
          <a:prstGeom prst="rect">
            <a:avLst/>
          </a:prstGeom>
          <a:noFill/>
        </p:spPr>
        <p:txBody>
          <a:bodyPr wrap="none" lIns="0" tIns="0" rIns="0" bIns="60958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900" dirty="0">
                <a:solidFill>
                  <a:srgbClr val="036E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59" name="Freeform 3"/>
          <p:cNvSpPr/>
          <p:nvPr/>
        </p:nvSpPr>
        <p:spPr>
          <a:xfrm>
            <a:off x="4017403" y="1695007"/>
            <a:ext cx="142240" cy="142239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"/>
          <p:cNvSpPr txBox="1"/>
          <p:nvPr/>
        </p:nvSpPr>
        <p:spPr>
          <a:xfrm>
            <a:off x="4536351" y="2250358"/>
            <a:ext cx="2032608" cy="369330"/>
          </a:xfrm>
          <a:prstGeom prst="rect">
            <a:avLst/>
          </a:prstGeom>
          <a:noFill/>
        </p:spPr>
        <p:txBody>
          <a:bodyPr wrap="none" lIns="0" tIns="0" rIns="0" bIns="60958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595959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3.2    </a:t>
            </a:r>
            <a:r>
              <a:rPr lang="zh-CN" altLang="en-US" sz="2400" dirty="0" smtClean="0">
                <a:solidFill>
                  <a:srgbClr val="595959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简历制作</a:t>
            </a:r>
            <a:endParaRPr lang="zh-CN" altLang="en-US" sz="2400" dirty="0">
              <a:solidFill>
                <a:srgbClr val="595959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026029" y="2312141"/>
            <a:ext cx="142240" cy="142239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1"/>
          <p:cNvSpPr txBox="1"/>
          <p:nvPr/>
        </p:nvSpPr>
        <p:spPr>
          <a:xfrm>
            <a:off x="4542107" y="2870165"/>
            <a:ext cx="2340384" cy="369330"/>
          </a:xfrm>
          <a:prstGeom prst="rect">
            <a:avLst/>
          </a:prstGeom>
          <a:noFill/>
        </p:spPr>
        <p:txBody>
          <a:bodyPr wrap="none" lIns="0" tIns="0" rIns="0" bIns="60958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3.3   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邀请函制作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4031785" y="2931948"/>
            <a:ext cx="142240" cy="142239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1"/>
          <p:cNvSpPr txBox="1"/>
          <p:nvPr/>
        </p:nvSpPr>
        <p:spPr>
          <a:xfrm>
            <a:off x="4542107" y="3587960"/>
            <a:ext cx="2032608" cy="369330"/>
          </a:xfrm>
          <a:prstGeom prst="rect">
            <a:avLst/>
          </a:prstGeom>
          <a:noFill/>
        </p:spPr>
        <p:txBody>
          <a:bodyPr wrap="none" lIns="0" tIns="0" rIns="0" bIns="60958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8087A4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3.4    </a:t>
            </a:r>
            <a:r>
              <a:rPr lang="zh-CN" altLang="en-US" sz="2400" dirty="0" smtClean="0">
                <a:solidFill>
                  <a:srgbClr val="8087A4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宏的应用</a:t>
            </a:r>
            <a:endParaRPr lang="en-US" altLang="zh-CN" sz="2400" dirty="0" smtClean="0">
              <a:solidFill>
                <a:srgbClr val="8087A4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4031785" y="3649743"/>
            <a:ext cx="142240" cy="142239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3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0946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36471" y="2417258"/>
            <a:ext cx="93897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1. </a:t>
            </a:r>
            <a:r>
              <a:rPr lang="zh-CN" altLang="en-US" sz="2000" dirty="0"/>
              <a:t>打开邀请函模板，在需要填写的地方准备好合适的占位符，例如用尖括号括起来的“</a:t>
            </a:r>
            <a:r>
              <a:rPr lang="en-US" altLang="zh-CN" sz="2000" dirty="0"/>
              <a:t>&lt;&lt;</a:t>
            </a:r>
            <a:r>
              <a:rPr lang="zh-CN" altLang="en-US" sz="2000" dirty="0"/>
              <a:t>占位符</a:t>
            </a:r>
            <a:r>
              <a:rPr lang="en-US" altLang="zh-CN" sz="2000" dirty="0"/>
              <a:t>&gt;&gt;”</a:t>
            </a:r>
            <a:r>
              <a:rPr lang="zh-CN" altLang="en-US" sz="2000" dirty="0"/>
              <a:t>。</a:t>
            </a:r>
          </a:p>
          <a:p>
            <a:r>
              <a:rPr lang="en-US" altLang="zh-CN" sz="2000" dirty="0"/>
              <a:t>2. </a:t>
            </a:r>
            <a:r>
              <a:rPr lang="zh-CN" altLang="en-US" sz="2000" dirty="0"/>
              <a:t>点击“插入”选项卡，在“文本”组中找到“快部件”按钮，点击下拉菜单中的“字段”选项。</a:t>
            </a:r>
          </a:p>
          <a:p>
            <a:r>
              <a:rPr lang="en-US" altLang="zh-CN" sz="2000" dirty="0"/>
              <a:t>3. </a:t>
            </a:r>
            <a:r>
              <a:rPr lang="zh-CN" altLang="en-US" sz="2000" dirty="0"/>
              <a:t>在弹出的“字段”对话框中，选择“合并字段”，然后点击“粘贴”按钮，将占位符粘贴到“字段名”中，并在“默认值”中输入该字段的默认值。</a:t>
            </a:r>
          </a:p>
          <a:p>
            <a:r>
              <a:rPr lang="en-US" altLang="zh-CN" sz="2000" dirty="0"/>
              <a:t>4. </a:t>
            </a:r>
            <a:r>
              <a:rPr lang="zh-CN" altLang="en-US" sz="2000" dirty="0"/>
              <a:t>点击“确定”按钮，将字段插入到邀请函模板中。</a:t>
            </a:r>
          </a:p>
          <a:p>
            <a:r>
              <a:rPr lang="en-US" altLang="zh-CN" sz="2000" dirty="0"/>
              <a:t>5. </a:t>
            </a:r>
            <a:r>
              <a:rPr lang="zh-CN" altLang="en-US" sz="2000" dirty="0"/>
              <a:t>在需要填写的地方，双击占位符，输入相应的值。</a:t>
            </a:r>
          </a:p>
          <a:p>
            <a:r>
              <a:rPr lang="en-US" altLang="zh-CN" sz="2000" dirty="0"/>
              <a:t>6. </a:t>
            </a:r>
            <a:r>
              <a:rPr lang="zh-CN" altLang="en-US" sz="2000" dirty="0"/>
              <a:t>重复以上步骤，直到将所有字段都填写完毕。</a:t>
            </a:r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496781" y="5491363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3.3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邀请函制作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892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9560863">
            <a:off x="8707344" y="2490078"/>
            <a:ext cx="544881" cy="1185561"/>
          </a:xfrm>
          <a:prstGeom prst="rtTriangle">
            <a:avLst/>
          </a:prstGeom>
          <a:solidFill>
            <a:srgbClr val="2A9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 rot="19063166">
            <a:off x="7857464" y="3380676"/>
            <a:ext cx="681250" cy="1185561"/>
          </a:xfrm>
          <a:prstGeom prst="rtTriangle">
            <a:avLst/>
          </a:prstGeom>
          <a:solidFill>
            <a:srgbClr val="2A9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896064"/>
            <a:ext cx="12192000" cy="1319080"/>
          </a:xfrm>
          <a:prstGeom prst="rect">
            <a:avLst/>
          </a:prstGeom>
          <a:solidFill>
            <a:srgbClr val="036EB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>
            <p:custDataLst>
              <p:tags r:id="rId1"/>
            </p:custDataLst>
          </p:nvPr>
        </p:nvSpPr>
        <p:spPr>
          <a:xfrm>
            <a:off x="3021014" y="2430464"/>
            <a:ext cx="6008687" cy="2219325"/>
          </a:xfrm>
          <a:custGeom>
            <a:avLst/>
            <a:gdLst>
              <a:gd name="connsiteX0" fmla="*/ 0 w 6008914"/>
              <a:gd name="connsiteY0" fmla="*/ 452846 h 2220686"/>
              <a:gd name="connsiteX1" fmla="*/ 252548 w 6008914"/>
              <a:gd name="connsiteY1" fmla="*/ 1793966 h 2220686"/>
              <a:gd name="connsiteX2" fmla="*/ 5320937 w 6008914"/>
              <a:gd name="connsiteY2" fmla="*/ 2220686 h 2220686"/>
              <a:gd name="connsiteX3" fmla="*/ 6008914 w 6008914"/>
              <a:gd name="connsiteY3" fmla="*/ 0 h 2220686"/>
              <a:gd name="connsiteX4" fmla="*/ 0 w 6008914"/>
              <a:gd name="connsiteY4" fmla="*/ 452846 h 222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914" h="2220686">
                <a:moveTo>
                  <a:pt x="0" y="452846"/>
                </a:moveTo>
                <a:lnTo>
                  <a:pt x="252548" y="1793966"/>
                </a:lnTo>
                <a:lnTo>
                  <a:pt x="5320937" y="2220686"/>
                </a:lnTo>
                <a:lnTo>
                  <a:pt x="6008914" y="0"/>
                </a:lnTo>
                <a:lnTo>
                  <a:pt x="0" y="452846"/>
                </a:lnTo>
                <a:close/>
              </a:path>
            </a:pathLst>
          </a:custGeom>
          <a:solidFill>
            <a:srgbClr val="34BF4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>
            <p:custDataLst>
              <p:tags r:id="rId2"/>
            </p:custDataLst>
          </p:nvPr>
        </p:nvSpPr>
        <p:spPr>
          <a:xfrm>
            <a:off x="9086850" y="2482850"/>
            <a:ext cx="400050" cy="158750"/>
          </a:xfrm>
          <a:custGeom>
            <a:avLst/>
            <a:gdLst>
              <a:gd name="connsiteX0" fmla="*/ 0 w 400050"/>
              <a:gd name="connsiteY0" fmla="*/ 152400 h 158750"/>
              <a:gd name="connsiteX1" fmla="*/ 374650 w 400050"/>
              <a:gd name="connsiteY1" fmla="*/ 0 h 158750"/>
              <a:gd name="connsiteX2" fmla="*/ 400050 w 400050"/>
              <a:gd name="connsiteY2" fmla="*/ 158750 h 158750"/>
              <a:gd name="connsiteX3" fmla="*/ 0 w 400050"/>
              <a:gd name="connsiteY3" fmla="*/ 15240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158750">
                <a:moveTo>
                  <a:pt x="0" y="152400"/>
                </a:moveTo>
                <a:lnTo>
                  <a:pt x="374650" y="0"/>
                </a:lnTo>
                <a:lnTo>
                  <a:pt x="400050" y="158750"/>
                </a:lnTo>
                <a:lnTo>
                  <a:pt x="0" y="152400"/>
                </a:lnTo>
                <a:close/>
              </a:path>
            </a:pathLst>
          </a:custGeom>
          <a:solidFill>
            <a:srgbClr val="34B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8959850" y="1936750"/>
            <a:ext cx="368300" cy="342900"/>
          </a:xfrm>
          <a:custGeom>
            <a:avLst/>
            <a:gdLst>
              <a:gd name="connsiteX0" fmla="*/ 0 w 368300"/>
              <a:gd name="connsiteY0" fmla="*/ 342900 h 342900"/>
              <a:gd name="connsiteX1" fmla="*/ 254000 w 368300"/>
              <a:gd name="connsiteY1" fmla="*/ 0 h 342900"/>
              <a:gd name="connsiteX2" fmla="*/ 368300 w 368300"/>
              <a:gd name="connsiteY2" fmla="*/ 139700 h 342900"/>
              <a:gd name="connsiteX3" fmla="*/ 0 w 368300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2900">
                <a:moveTo>
                  <a:pt x="0" y="342900"/>
                </a:moveTo>
                <a:lnTo>
                  <a:pt x="254000" y="0"/>
                </a:lnTo>
                <a:lnTo>
                  <a:pt x="368300" y="139700"/>
                </a:lnTo>
                <a:lnTo>
                  <a:pt x="0" y="342900"/>
                </a:lnTo>
                <a:close/>
              </a:path>
            </a:pathLst>
          </a:custGeom>
          <a:solidFill>
            <a:srgbClr val="34B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 rot="21345375">
            <a:off x="2905126" y="2419350"/>
            <a:ext cx="6124575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8000" dirty="0">
                <a:solidFill>
                  <a:srgbClr val="FFFFFF"/>
                </a:solidFill>
                <a:latin typeface="Arial" panose="020B0604020202020204" pitchFamily="34" charset="0"/>
              </a:rPr>
              <a:t>THANKS</a:t>
            </a:r>
            <a:endParaRPr lang="zh-CN" altLang="en-US" sz="80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686629" y="1041940"/>
            <a:ext cx="7441618" cy="1397712"/>
            <a:chOff x="3686629" y="1298779"/>
            <a:chExt cx="7441618" cy="1397712"/>
          </a:xfrm>
        </p:grpSpPr>
        <p:sp>
          <p:nvSpPr>
            <p:cNvPr id="16" name="文本框 10"/>
            <p:cNvSpPr txBox="1"/>
            <p:nvPr/>
          </p:nvSpPr>
          <p:spPr>
            <a:xfrm>
              <a:off x="4968418" y="2050160"/>
              <a:ext cx="6159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kern="2700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大学计算机与人工智能基础</a:t>
              </a:r>
              <a:endParaRPr lang="en-US" altLang="zh-CN" kern="2700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kern="27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kern="27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Office</a:t>
              </a:r>
              <a:r>
                <a:rPr lang="zh-CN" altLang="en-US" kern="27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kern="27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kern="27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kern="27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r>
                <a:rPr lang="zh-CN" altLang="en-US" kern="2700" spc="-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kern="2700" spc="-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1"/>
            <p:cNvSpPr txBox="1"/>
            <p:nvPr/>
          </p:nvSpPr>
          <p:spPr>
            <a:xfrm>
              <a:off x="4895850" y="1646551"/>
              <a:ext cx="29854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b="1" dirty="0">
                  <a:solidFill>
                    <a:srgbClr val="036E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COMPUTER</a:t>
              </a:r>
            </a:p>
          </p:txBody>
        </p:sp>
        <p:sp>
          <p:nvSpPr>
            <p:cNvPr id="18" name="十字箭头标注 17"/>
            <p:cNvSpPr/>
            <p:nvPr/>
          </p:nvSpPr>
          <p:spPr>
            <a:xfrm>
              <a:off x="3686629" y="1298779"/>
              <a:ext cx="1209221" cy="1209221"/>
            </a:xfrm>
            <a:prstGeom prst="quadArrowCallout">
              <a:avLst/>
            </a:prstGeom>
            <a:solidFill>
              <a:srgbClr val="036EB8"/>
            </a:solidFill>
            <a:ln>
              <a:noFill/>
            </a:ln>
            <a:effectLst>
              <a:outerShdw blurRad="431800" dist="38100" dir="18900000" sx="60000" sy="6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42" y="1266579"/>
            <a:ext cx="702583" cy="7025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1"/>
          <p:cNvSpPr txBox="1"/>
          <p:nvPr/>
        </p:nvSpPr>
        <p:spPr>
          <a:xfrm>
            <a:off x="2504617" y="1156411"/>
            <a:ext cx="705345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纸张大小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559961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533400">
              <a:lnSpc>
                <a:spcPct val="130000"/>
              </a:lnSpc>
            </a:pPr>
            <a:r>
              <a:rPr kumimoji="1"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页面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设置里面最常用到的就是页边距，装订线与纸张大小的设置，这里我们以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A4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纸，上下左右边距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2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厘米，装订线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1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厘米为例，对页面进行设置。</a:t>
            </a:r>
            <a:b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</a:b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在“布局”→“页面设置”→“纸张大小”里面选择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A4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纸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66657" y="3430870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5930"/>
          <a:stretch/>
        </p:blipFill>
        <p:spPr>
          <a:xfrm>
            <a:off x="950537" y="3569131"/>
            <a:ext cx="3428897" cy="28408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012" y="3559022"/>
            <a:ext cx="2878660" cy="28408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3250" y="3550055"/>
            <a:ext cx="3572134" cy="284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1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1"/>
          <p:cNvSpPr txBox="1"/>
          <p:nvPr/>
        </p:nvSpPr>
        <p:spPr>
          <a:xfrm>
            <a:off x="2504617" y="1156411"/>
            <a:ext cx="705345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纸张大小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559961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533400">
              <a:lnSpc>
                <a:spcPct val="130000"/>
              </a:lnSpc>
            </a:pPr>
            <a:r>
              <a:rPr kumimoji="1"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页面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设置里面最常用到的就是页边距，装订线与纸张大小的设置，这里我们以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A4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纸，上下左右边距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2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厘米，装订线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1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厘米为例，对页面进行设置。</a:t>
            </a:r>
            <a:b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</a:b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在“布局”→“页面设置”→“纸张大小”里面选择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A4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纸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66657" y="3430870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884" y="3547342"/>
            <a:ext cx="3892308" cy="29611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013" y="3505408"/>
            <a:ext cx="3710014" cy="300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4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创建</a:t>
            </a:r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”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论文正文</a:t>
            </a:r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”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样式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559961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533400">
              <a:lnSpc>
                <a:spcPct val="130000"/>
              </a:lnSpc>
            </a:pPr>
            <a:r>
              <a:rPr kumimoji="1"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页面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设置里面最常用到的就是页边距，装订线与纸张大小的设置，这里我们以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A4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纸，上下左右边距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2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厘米，装订线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1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厘米为例，对页面进行设置</a:t>
            </a:r>
            <a:r>
              <a:rPr kumimoji="1"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。第一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步：“开始”→“样式”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27839" y="3070771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224" y="3161783"/>
            <a:ext cx="8610600" cy="1371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11202" y="4595996"/>
            <a:ext cx="256993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533400">
              <a:lnSpc>
                <a:spcPct val="130000"/>
              </a:lnSpc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第二步：创建</a:t>
            </a:r>
            <a:r>
              <a:rPr kumimoji="1"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样式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sym typeface="+mn-e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24" y="5054102"/>
            <a:ext cx="8610600" cy="144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5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创建</a:t>
            </a:r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”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论文正文</a:t>
            </a:r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”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样式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559961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533400">
              <a:lnSpc>
                <a:spcPct val="130000"/>
              </a:lnSpc>
            </a:pPr>
            <a:r>
              <a:rPr kumimoji="1"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页面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设置里面最常用到的就是页边距，装订线与纸张大小的设置，这里我们以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A4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纸，上下左右边距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2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厘米，装订线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1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厘米为例，对页面进行设置</a:t>
            </a:r>
            <a:r>
              <a:rPr kumimoji="1"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。第三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步：样式命名：论文正文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27839" y="3070771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885" y="3286899"/>
            <a:ext cx="4528802" cy="29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创建</a:t>
            </a:r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”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论文正文</a:t>
            </a:r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”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样式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5599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论文</a:t>
            </a:r>
            <a:r>
              <a:rPr lang="zh-CN" altLang="en-US" dirty="0"/>
              <a:t>正文</a:t>
            </a:r>
            <a:r>
              <a:rPr lang="zh-CN" altLang="en-US" dirty="0"/>
              <a:t>字体：宋体，小四号。段落：两端对齐，首行缩进</a:t>
            </a:r>
            <a:r>
              <a:rPr lang="en-US" altLang="zh-CN" dirty="0"/>
              <a:t>2</a:t>
            </a:r>
            <a:r>
              <a:rPr lang="zh-CN" altLang="en-US" dirty="0"/>
              <a:t>个字符，</a:t>
            </a:r>
            <a:r>
              <a:rPr lang="en-US" altLang="zh-CN" dirty="0"/>
              <a:t>1.5</a:t>
            </a:r>
            <a:r>
              <a:rPr lang="zh-CN" altLang="en-US" dirty="0"/>
              <a:t>倍</a:t>
            </a:r>
            <a:r>
              <a:rPr lang="zh-CN" altLang="en-US" dirty="0" smtClean="0"/>
              <a:t>行距</a:t>
            </a:r>
            <a:endParaRPr lang="en-US" altLang="zh-CN" dirty="0" smtClean="0"/>
          </a:p>
          <a:p>
            <a:r>
              <a:rPr lang="zh-CN" altLang="en-US" dirty="0"/>
              <a:t>第一步：光标置于“论文正文”单元格处，单击右键，点击“修改</a:t>
            </a:r>
            <a:r>
              <a:rPr lang="zh-CN" altLang="en-US" dirty="0" smtClean="0"/>
              <a:t>”</a:t>
            </a:r>
            <a:endParaRPr lang="zh-CN" altLang="en-US" dirty="0"/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66657" y="2893080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657" y="2986078"/>
            <a:ext cx="5077131" cy="267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5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5015"/>
            <a:ext cx="1306286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"/>
          <p:cNvSpPr/>
          <p:nvPr/>
        </p:nvSpPr>
        <p:spPr>
          <a:xfrm>
            <a:off x="5264192" y="205015"/>
            <a:ext cx="6927807" cy="339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66368" y="174596"/>
            <a:ext cx="3997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单元文字处理软件</a:t>
            </a:r>
            <a:r>
              <a:rPr lang="en-US" altLang="zh-CN" dirty="0"/>
              <a:t>Word </a:t>
            </a:r>
            <a:r>
              <a:rPr lang="en-US" altLang="zh-CN" dirty="0" smtClean="0"/>
              <a:t>2010</a:t>
            </a:r>
            <a:endParaRPr lang="zh-CN" altLang="en-US" dirty="0"/>
          </a:p>
        </p:txBody>
      </p:sp>
      <p:grpSp>
        <p:nvGrpSpPr>
          <p:cNvPr id="7" name="组合 76"/>
          <p:cNvGrpSpPr/>
          <p:nvPr/>
        </p:nvGrpSpPr>
        <p:grpSpPr>
          <a:xfrm>
            <a:off x="0" y="6513463"/>
            <a:ext cx="12192000" cy="353458"/>
            <a:chOff x="0" y="6513463"/>
            <a:chExt cx="12192000" cy="353458"/>
          </a:xfrm>
        </p:grpSpPr>
        <p:sp>
          <p:nvSpPr>
            <p:cNvPr id="8" name="矩形 77"/>
            <p:cNvSpPr/>
            <p:nvPr/>
          </p:nvSpPr>
          <p:spPr>
            <a:xfrm>
              <a:off x="0" y="6513463"/>
              <a:ext cx="12192000" cy="198277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8"/>
            <p:cNvSpPr/>
            <p:nvPr/>
          </p:nvSpPr>
          <p:spPr>
            <a:xfrm>
              <a:off x="0" y="6553189"/>
              <a:ext cx="12192000" cy="309250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7"/>
            <p:cNvSpPr txBox="1"/>
            <p:nvPr userDrawn="1"/>
          </p:nvSpPr>
          <p:spPr>
            <a:xfrm>
              <a:off x="239697" y="6528367"/>
              <a:ext cx="5952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大学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计算机与人工智能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Office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Python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32"/>
          <p:cNvCxnSpPr/>
          <p:nvPr/>
        </p:nvCxnSpPr>
        <p:spPr>
          <a:xfrm>
            <a:off x="2567073" y="1640284"/>
            <a:ext cx="5644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1"/>
          <p:cNvSpPr txBox="1"/>
          <p:nvPr/>
        </p:nvSpPr>
        <p:spPr>
          <a:xfrm>
            <a:off x="2504617" y="1156411"/>
            <a:ext cx="705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3.1</a:t>
            </a:r>
            <a:r>
              <a:rPr lang="mr-IN" altLang="zh-C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</a:t>
            </a:r>
            <a:r>
              <a:rPr lang="mr-IN" sz="2400" b="1" dirty="0">
                <a:solidFill>
                  <a:srgbClr val="036EB8"/>
                </a:solidFill>
                <a:latin typeface="微软雅黑" panose="020B0503020204020204" pitchFamily="34" charset="-122"/>
              </a:rPr>
              <a:t>    </a:t>
            </a:r>
            <a:r>
              <a:rPr lang="zh-CN" altLang="mr-I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论文排版</a:t>
            </a:r>
            <a:r>
              <a:rPr lang="mr-IN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创建</a:t>
            </a:r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”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论文正文</a:t>
            </a:r>
            <a:r>
              <a:rPr lang="en-US" altLang="zh-CN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”</a:t>
            </a:r>
            <a:r>
              <a:rPr lang="zh-CN" altLang="en-US" sz="2400" b="1" dirty="0" smtClean="0">
                <a:solidFill>
                  <a:srgbClr val="036EB8"/>
                </a:solidFill>
                <a:latin typeface="微软雅黑" panose="020B0503020204020204" pitchFamily="34" charset="-122"/>
              </a:rPr>
              <a:t>样式</a:t>
            </a:r>
            <a:endParaRPr lang="mr-IN" sz="2400" b="1" dirty="0">
              <a:solidFill>
                <a:srgbClr val="036EB8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十字箭头标注 16"/>
          <p:cNvSpPr/>
          <p:nvPr/>
        </p:nvSpPr>
        <p:spPr>
          <a:xfrm>
            <a:off x="1266368" y="1027632"/>
            <a:ext cx="1209221" cy="1209221"/>
          </a:xfrm>
          <a:prstGeom prst="quadArrowCallout">
            <a:avLst/>
          </a:prstGeom>
          <a:solidFill>
            <a:srgbClr val="036EB8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1" y="1252271"/>
            <a:ext cx="702583" cy="702583"/>
          </a:xfrm>
          <a:prstGeom prst="rect">
            <a:avLst/>
          </a:prstGeom>
        </p:spPr>
      </p:pic>
      <p:sp>
        <p:nvSpPr>
          <p:cNvPr id="16" name="副标题 7"/>
          <p:cNvSpPr/>
          <p:nvPr/>
        </p:nvSpPr>
        <p:spPr>
          <a:xfrm>
            <a:off x="1306286" y="2293053"/>
            <a:ext cx="95599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论文</a:t>
            </a:r>
            <a:r>
              <a:rPr lang="zh-CN" altLang="en-US" dirty="0"/>
              <a:t>正文</a:t>
            </a:r>
            <a:r>
              <a:rPr lang="zh-CN" altLang="en-US" dirty="0"/>
              <a:t>字体：宋体，小四号。段落：两端对齐，首行缩进</a:t>
            </a:r>
            <a:r>
              <a:rPr lang="en-US" altLang="zh-CN" dirty="0"/>
              <a:t>2</a:t>
            </a:r>
            <a:r>
              <a:rPr lang="zh-CN" altLang="en-US" dirty="0"/>
              <a:t>个字符，</a:t>
            </a:r>
            <a:r>
              <a:rPr lang="en-US" altLang="zh-CN" dirty="0"/>
              <a:t>1.5</a:t>
            </a:r>
            <a:r>
              <a:rPr lang="zh-CN" altLang="en-US" dirty="0"/>
              <a:t>倍</a:t>
            </a:r>
            <a:r>
              <a:rPr lang="zh-CN" altLang="en-US" dirty="0" smtClean="0"/>
              <a:t>行距</a:t>
            </a:r>
            <a:endParaRPr lang="en-US" altLang="zh-CN" dirty="0" smtClean="0"/>
          </a:p>
          <a:p>
            <a:r>
              <a:rPr lang="zh-CN" altLang="en-US" dirty="0" smtClean="0"/>
              <a:t>第二</a:t>
            </a:r>
            <a:r>
              <a:rPr lang="zh-CN" altLang="en-US" dirty="0"/>
              <a:t>步：后续段落样式链接到“论文正文”，并对样式里面的字体进行设置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cxnSp>
        <p:nvCxnSpPr>
          <p:cNvPr id="17" name="直接连接符 8"/>
          <p:cNvCxnSpPr/>
          <p:nvPr/>
        </p:nvCxnSpPr>
        <p:spPr>
          <a:xfrm flipH="1">
            <a:off x="1366657" y="2243529"/>
            <a:ext cx="9329370" cy="24702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 flipH="1">
            <a:off x="1366657" y="2893080"/>
            <a:ext cx="9329370" cy="24702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657" y="2986078"/>
            <a:ext cx="5077131" cy="26749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599" y="2968662"/>
            <a:ext cx="4225612" cy="352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8193144"/>
  <p:tag name="MH_LIBRARY" val="GRAPHIC"/>
  <p:tag name="MH_TYPE" val="Other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8193144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8141239"/>
  <p:tag name="MH_LIBRARY" val="GRAPHIC"/>
  <p:tag name="MH_ORDER" val="Freeform 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8141239"/>
  <p:tag name="MH_LIBRARY" val="GRAPHIC"/>
  <p:tag name="MH_ORDER" val="Freeform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8141239"/>
  <p:tag name="MH_LIBRARY" val="GRAPHIC"/>
  <p:tag name="MH_ORDER" val="Freeform 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8141239"/>
  <p:tag name="MH_LIBRARY" val="GRAPHIC"/>
  <p:tag name="MH_ORDER" val="文本框 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000" dirty="0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2481</TotalTime>
  <Words>2500</Words>
  <Application>Microsoft Macintosh PowerPoint</Application>
  <PresentationFormat>Widescreen</PresentationFormat>
  <Paragraphs>186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Calibri</vt:lpstr>
      <vt:lpstr>Mangal</vt:lpstr>
      <vt:lpstr>Verdana</vt:lpstr>
      <vt:lpstr>Wingdings</vt:lpstr>
      <vt:lpstr>宋体</vt:lpstr>
      <vt:lpstr>微软雅黑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User</cp:lastModifiedBy>
  <cp:revision>330</cp:revision>
  <dcterms:created xsi:type="dcterms:W3CDTF">2015-11-09T02:22:00Z</dcterms:created>
  <dcterms:modified xsi:type="dcterms:W3CDTF">2024-02-29T03:35:43Z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